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48" r:id="rId2"/>
  </p:sldMasterIdLst>
  <p:notesMasterIdLst>
    <p:notesMasterId r:id="rId13"/>
  </p:notesMasterIdLst>
  <p:sldIdLst>
    <p:sldId id="256" r:id="rId3"/>
    <p:sldId id="259" r:id="rId4"/>
    <p:sldId id="257" r:id="rId5"/>
    <p:sldId id="258" r:id="rId6"/>
    <p:sldId id="267" r:id="rId7"/>
    <p:sldId id="265" r:id="rId8"/>
    <p:sldId id="263" r:id="rId9"/>
    <p:sldId id="268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B"/>
    <a:srgbClr val="6F868D"/>
    <a:srgbClr val="333333"/>
    <a:srgbClr val="C8D9D8"/>
    <a:srgbClr val="AB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7"/>
    <p:restoredTop sz="94630" autoAdjust="0"/>
  </p:normalViewPr>
  <p:slideViewPr>
    <p:cSldViewPr snapToGrid="0" snapToObjects="1">
      <p:cViewPr varScale="1">
        <p:scale>
          <a:sx n="108" d="100"/>
          <a:sy n="108" d="100"/>
        </p:scale>
        <p:origin x="19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915B6-CBF9-9F4B-8461-329BA02DD4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C9E4C-636A-0747-9271-62927A09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1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Larger Fonts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9E4C-636A-0747-9271-62927A090E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% of renewable water consumed/year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9E4C-636A-0747-9271-62927A090E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0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to water shortage </a:t>
            </a:r>
            <a:r>
              <a:rPr lang="mr-IN" dirty="0"/>
              <a:t>–</a:t>
            </a:r>
            <a:r>
              <a:rPr lang="en-US" dirty="0"/>
              <a:t> Wastewater</a:t>
            </a:r>
            <a:r>
              <a:rPr lang="en-US" baseline="0" dirty="0"/>
              <a:t>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9E4C-636A-0747-9271-62927A090E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9E4C-636A-0747-9271-62927A090E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1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</a:t>
            </a:r>
            <a:r>
              <a:rPr lang="en-US" baseline="0" dirty="0"/>
              <a:t> singlet oxygen, sunlight and MB</a:t>
            </a:r>
          </a:p>
          <a:p>
            <a:r>
              <a:rPr lang="en-US" baseline="0" dirty="0"/>
              <a:t>Sunlight is actually doing something</a:t>
            </a:r>
          </a:p>
          <a:p>
            <a:r>
              <a:rPr lang="en-US" baseline="0" dirty="0"/>
              <a:t>Surrogate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9E4C-636A-0747-9271-62927A090E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4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Investigate sunlight: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9E4C-636A-0747-9271-62927A090E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P/Po</a:t>
            </a:r>
          </a:p>
          <a:p>
            <a:r>
              <a:rPr lang="en-US" dirty="0"/>
              <a:t>Moles reacted/moles absorbed</a:t>
            </a:r>
          </a:p>
          <a:p>
            <a:r>
              <a:rPr lang="en-US" dirty="0"/>
              <a:t>Wavelength Effectiveness </a:t>
            </a:r>
            <a:r>
              <a:rPr lang="mr-IN" dirty="0"/>
              <a:t>–</a:t>
            </a:r>
            <a:r>
              <a:rPr lang="en-US" dirty="0"/>
              <a:t> QY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9E4C-636A-0747-9271-62927A090E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0C234B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34431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F868D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Sample text or 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2" y="5729514"/>
            <a:ext cx="2256972" cy="1128486"/>
          </a:xfrm>
          <a:prstGeom prst="rect">
            <a:avLst/>
          </a:prstGeom>
        </p:spPr>
      </p:pic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3" y="1977326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65443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4723271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20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30172" y="2696278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909957" y="2355445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257592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3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2875352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7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944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938724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235605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5" y="1843553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92167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5030957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7912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5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0C234B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34431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F868D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Sample text or 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2" y="5729514"/>
            <a:ext cx="2256972" cy="1128486"/>
          </a:xfrm>
          <a:prstGeom prst="rect">
            <a:avLst/>
          </a:prstGeom>
        </p:spPr>
      </p:pic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3" y="1977326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4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47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619893"/>
            <a:ext cx="435864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512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163" y="3885257"/>
            <a:ext cx="6946430" cy="14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1576" y="6558724"/>
            <a:ext cx="398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F1214C19-7B70-E548-A608-340680BFD9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Image result for university of arizona">
            <a:extLst>
              <a:ext uri="{FF2B5EF4-FFF2-40B4-BE49-F238E27FC236}">
                <a16:creationId xmlns:a16="http://schemas.microsoft.com/office/drawing/2014/main" id="{79131793-A13A-416D-B60D-265C86A818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27" y="725815"/>
            <a:ext cx="1097812" cy="10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C234B"/>
          </a:solidFill>
          <a:latin typeface="Verdana"/>
          <a:ea typeface="+mj-ea"/>
          <a:cs typeface="Verdana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2000" kern="1200">
          <a:solidFill>
            <a:srgbClr val="6F868D"/>
          </a:solidFill>
          <a:latin typeface="Verdana"/>
          <a:ea typeface="+mn-ea"/>
          <a:cs typeface="Verdana"/>
        </a:defRPr>
      </a:lvl1pPr>
      <a:lvl2pPr marL="742950" indent="-28575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600" kern="1200">
          <a:solidFill>
            <a:srgbClr val="6F868D"/>
          </a:solidFill>
          <a:latin typeface="Verdana"/>
          <a:ea typeface="+mn-ea"/>
          <a:cs typeface="Verdana"/>
        </a:defRPr>
      </a:lvl2pPr>
      <a:lvl3pPr marL="11430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3pPr>
      <a:lvl4pPr marL="16002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4pPr>
      <a:lvl5pPr marL="20574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Removal of Trace Organics through Photolysis for Water Reuse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701" y="3886200"/>
            <a:ext cx="6950597" cy="1924291"/>
          </a:xfrm>
        </p:spPr>
        <p:txBody>
          <a:bodyPr>
            <a:normAutofit/>
          </a:bodyPr>
          <a:lstStyle/>
          <a:p>
            <a:r>
              <a:rPr lang="en-US" dirty="0"/>
              <a:t>Alec Nienhauser</a:t>
            </a:r>
          </a:p>
          <a:p>
            <a:r>
              <a:rPr lang="en-US" dirty="0"/>
              <a:t>Mentored by: Itzel Marquez and Eduardo </a:t>
            </a:r>
            <a:r>
              <a:rPr lang="en-US" dirty="0" err="1"/>
              <a:t>Saez</a:t>
            </a:r>
            <a:endParaRPr lang="en-US" dirty="0"/>
          </a:p>
          <a:p>
            <a:r>
              <a:rPr lang="en-US" dirty="0"/>
              <a:t>Department: Chemical and Environmental Engineering</a:t>
            </a:r>
          </a:p>
          <a:p>
            <a:r>
              <a:rPr lang="en-US" dirty="0"/>
              <a:t>Institution: The University of Arizona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5BCB6-774F-436D-B468-74CC810D6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89" y="215649"/>
            <a:ext cx="3245123" cy="16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 to everyone in Dr. </a:t>
            </a:r>
            <a:r>
              <a:rPr lang="en-US" dirty="0" err="1"/>
              <a:t>Saez’s</a:t>
            </a:r>
            <a:r>
              <a:rPr lang="en-US" dirty="0"/>
              <a:t> Research Group for all the help and guidance on this journey.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5BCB6-774F-436D-B468-74CC810D6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89" y="215649"/>
            <a:ext cx="3245123" cy="16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8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Stress Levels by 2040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55A0A01-B0A7-46C8-9852-C672563EA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1" b="84148" l="3125" r="99125">
                        <a14:foregroundMark x1="21250" y1="31535" x2="21250" y2="31535"/>
                        <a14:foregroundMark x1="10000" y1="22428" x2="10000" y2="22428"/>
                        <a14:foregroundMark x1="11125" y1="25970" x2="4250" y2="28162"/>
                        <a14:foregroundMark x1="12750" y1="25295" x2="12750" y2="25295"/>
                        <a14:foregroundMark x1="28375" y1="42496" x2="28375" y2="42496"/>
                        <a14:foregroundMark x1="26000" y1="41653" x2="26000" y2="41653"/>
                        <a14:foregroundMark x1="29375" y1="43002" x2="29375" y2="43002"/>
                        <a14:foregroundMark x1="23750" y1="46374" x2="27125" y2="47892"/>
                        <a14:foregroundMark x1="30500" y1="64924" x2="30500" y2="64924"/>
                        <a14:foregroundMark x1="29625" y1="70995" x2="29875" y2="73693"/>
                        <a14:foregroundMark x1="33750" y1="74368" x2="33750" y2="74368"/>
                        <a14:foregroundMark x1="31500" y1="76054" x2="31500" y2="76054"/>
                        <a14:foregroundMark x1="31500" y1="75548" x2="31500" y2="75548"/>
                        <a14:foregroundMark x1="31000" y1="75042" x2="31000" y2="75042"/>
                        <a14:foregroundMark x1="62000" y1="60708" x2="62000" y2="60708"/>
                        <a14:foregroundMark x1="85000" y1="61889" x2="85000" y2="61889"/>
                        <a14:foregroundMark x1="88000" y1="70320" x2="88000" y2="70320"/>
                        <a14:foregroundMark x1="93000" y1="71164" x2="93000" y2="71164"/>
                        <a14:foregroundMark x1="93500" y1="71164" x2="96875" y2="68465"/>
                        <a14:foregroundMark x1="96375" y1="60540" x2="96625" y2="60540"/>
                        <a14:foregroundMark x1="92000" y1="54806" x2="89125" y2="52782"/>
                        <a14:foregroundMark x1="81875" y1="51602" x2="84875" y2="46037"/>
                        <a14:foregroundMark x1="84500" y1="52614" x2="84500" y2="52614"/>
                        <a14:foregroundMark x1="47500" y1="25970" x2="49000" y2="28331"/>
                        <a14:foregroundMark x1="44875" y1="22597" x2="44875" y2="22597"/>
                        <a14:foregroundMark x1="52375" y1="17538" x2="52375" y2="17538"/>
                        <a14:foregroundMark x1="59875" y1="19730" x2="59875" y2="19730"/>
                        <a14:foregroundMark x1="58875" y1="17032" x2="58875" y2="17032"/>
                        <a14:foregroundMark x1="66750" y1="17201" x2="66750" y2="17201"/>
                        <a14:foregroundMark x1="76875" y1="18550" x2="76875" y2="18550"/>
                        <a14:foregroundMark x1="87000" y1="34570" x2="87000" y2="34570"/>
                        <a14:foregroundMark x1="86875" y1="32040" x2="86875" y2="32040"/>
                        <a14:foregroundMark x1="85750" y1="30354" x2="85750" y2="30354"/>
                        <a14:foregroundMark x1="87875" y1="30691" x2="87875" y2="30691"/>
                        <a14:foregroundMark x1="93625" y1="53288" x2="93625" y2="53288"/>
                        <a14:foregroundMark x1="81375" y1="54806" x2="81375" y2="54806"/>
                        <a14:foregroundMark x1="84125" y1="55143" x2="84125" y2="55143"/>
                        <a14:foregroundMark x1="85750" y1="54975" x2="85750" y2="54975"/>
                        <a14:backgroundMark x1="6000" y1="28162" x2="6000" y2="28162"/>
                        <a14:backgroundMark x1="5125" y1="26138" x2="8500" y2="32715"/>
                        <a14:backgroundMark x1="12750" y1="28836" x2="6750" y2="24115"/>
                        <a14:backgroundMark x1="4000" y1="29005" x2="9375" y2="27150"/>
                        <a14:backgroundMark x1="4625" y1="27150" x2="8625" y2="29848"/>
                        <a14:backgroundMark x1="7125" y1="26813" x2="10250" y2="29511"/>
                        <a14:backgroundMark x1="5875" y1="24958" x2="11250" y2="28836"/>
                        <a14:backgroundMark x1="8500" y1="25464" x2="11000" y2="26813"/>
                        <a14:backgroundMark x1="9375" y1="25464" x2="11875" y2="26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9" y="551656"/>
            <a:ext cx="8018344" cy="594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609" y="5233515"/>
            <a:ext cx="3104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skerville Old Face" panose="02020602080505020303" pitchFamily="18" charset="0"/>
              </a:rPr>
              <a:t>Ratio of withdrawals to supply</a:t>
            </a:r>
          </a:p>
          <a:p>
            <a:r>
              <a:rPr lang="en-US" sz="1600" dirty="0">
                <a:latin typeface="Baskerville Old Face" panose="02020602080505020303" pitchFamily="18" charset="0"/>
              </a:rPr>
              <a:t>	Low (&lt;10)</a:t>
            </a:r>
          </a:p>
          <a:p>
            <a:r>
              <a:rPr lang="en-US" sz="1600" dirty="0">
                <a:latin typeface="Baskerville Old Face" panose="02020602080505020303" pitchFamily="18" charset="0"/>
              </a:rPr>
              <a:t>	Low to Medium (20-40)</a:t>
            </a:r>
          </a:p>
          <a:p>
            <a:r>
              <a:rPr lang="en-US" sz="1600" dirty="0">
                <a:latin typeface="Baskerville Old Face" panose="02020602080505020303" pitchFamily="18" charset="0"/>
              </a:rPr>
              <a:t>	High (40-80)</a:t>
            </a:r>
          </a:p>
          <a:p>
            <a:r>
              <a:rPr lang="en-US" sz="1600" dirty="0">
                <a:latin typeface="Baskerville Old Face" panose="02020602080505020303" pitchFamily="18" charset="0"/>
              </a:rPr>
              <a:t>	Extremely High (&gt;80)</a:t>
            </a:r>
          </a:p>
          <a:p>
            <a:endParaRPr lang="en-US" sz="1600" dirty="0">
              <a:latin typeface="Baskerville Old Face" panose="020206020805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381" b="98810" l="0" r="22981">
                        <a14:foregroundMark x1="9938" y1="33929" x2="9938" y2="33929"/>
                        <a14:foregroundMark x1="10559" y1="60119" x2="10559" y2="60119"/>
                        <a14:foregroundMark x1="9938" y1="73214" x2="9938" y2="73214"/>
                        <a14:foregroundMark x1="9317" y1="87500" x2="9317" y2="87500"/>
                        <a14:foregroundMark x1="8696" y1="85119" x2="7453" y2="88690"/>
                        <a14:foregroundMark x1="7453" y1="84524" x2="7453" y2="85119"/>
                        <a14:foregroundMark x1="8075" y1="85714" x2="8075" y2="87500"/>
                        <a14:foregroundMark x1="7453" y1="88690" x2="7453" y2="86905"/>
                        <a14:backgroundMark x1="3106" y1="29167" x2="3727" y2="91071"/>
                        <a14:backgroundMark x1="4969" y1="54762" x2="17391" y2="55357"/>
                        <a14:backgroundMark x1="6211" y1="39881" x2="19255" y2="41071"/>
                        <a14:backgroundMark x1="4969" y1="44048" x2="6211" y2="54167"/>
                        <a14:backgroundMark x1="7453" y1="83333" x2="6832" y2="940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282" y="5064369"/>
            <a:ext cx="15335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1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Water Reuse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BDBD6-75C4-4401-B2E8-BA6E079C8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510" y="4345848"/>
            <a:ext cx="2095500" cy="2124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C65C3F-897C-4A55-A473-2966CFB72B8C}"/>
              </a:ext>
            </a:extLst>
          </p:cNvPr>
          <p:cNvSpPr txBox="1"/>
          <p:nvPr/>
        </p:nvSpPr>
        <p:spPr>
          <a:xfrm>
            <a:off x="1543066" y="4669221"/>
            <a:ext cx="3743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Pharmaceuticals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X-Ray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Hormones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Per-Fluorinated Compounds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Disinfection Byproducts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8BF24-0DE0-483D-8F77-5FCAAE2B8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47" y="943067"/>
            <a:ext cx="6133038" cy="331024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6E74650-DE3A-4DCE-9920-1768FBC3234F}"/>
              </a:ext>
            </a:extLst>
          </p:cNvPr>
          <p:cNvSpPr/>
          <p:nvPr/>
        </p:nvSpPr>
        <p:spPr>
          <a:xfrm>
            <a:off x="6038850" y="2021085"/>
            <a:ext cx="1323975" cy="13144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Natural Attenuation of Contaminants in the Effluent in the Santa Cruz River </a:t>
            </a:r>
          </a:p>
        </p:txBody>
      </p:sp>
      <p:sp>
        <p:nvSpPr>
          <p:cNvPr id="5" name="Content Placeholder 19"/>
          <p:cNvSpPr>
            <a:spLocks noGrp="1"/>
          </p:cNvSpPr>
          <p:nvPr>
            <p:ph idx="1"/>
          </p:nvPr>
        </p:nvSpPr>
        <p:spPr>
          <a:xfrm>
            <a:off x="765443" y="1713986"/>
            <a:ext cx="3599264" cy="2971732"/>
          </a:xfrm>
        </p:spPr>
        <p:txBody>
          <a:bodyPr/>
          <a:lstStyle/>
          <a:p>
            <a:r>
              <a:rPr lang="en-US" dirty="0"/>
              <a:t>Bulleted Paragraph</a:t>
            </a:r>
          </a:p>
          <a:p>
            <a:pPr lvl="1"/>
            <a:r>
              <a:rPr lang="en-US" dirty="0"/>
              <a:t>Bulleted Paragraph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2B29BA-6C4C-4B19-BFEF-D2B7C736517F}"/>
              </a:ext>
            </a:extLst>
          </p:cNvPr>
          <p:cNvSpPr/>
          <p:nvPr/>
        </p:nvSpPr>
        <p:spPr>
          <a:xfrm>
            <a:off x="237560" y="6051347"/>
            <a:ext cx="8971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Daniels, K. D., Nienhauser, A. B. (n.d.). 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Chemical and Biological Analysis of the Santa Cruz River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 (Rep.). November 1, 2017.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04B5D-1624-479C-BAFA-71098B144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353"/>
            <a:ext cx="4241596" cy="24778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DC4268-AEEF-438E-A227-E2BE64B36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099"/>
          <a:stretch/>
        </p:blipFill>
        <p:spPr>
          <a:xfrm>
            <a:off x="525069" y="3484805"/>
            <a:ext cx="2543275" cy="2104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9775A3-B249-4A7D-9B57-A4E020D338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3" r="8554" b="7897"/>
          <a:stretch/>
        </p:blipFill>
        <p:spPr>
          <a:xfrm>
            <a:off x="3606833" y="3195762"/>
            <a:ext cx="5429217" cy="26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Using sunlight to degrade organics in wastewater effluent </a:t>
            </a:r>
          </a:p>
        </p:txBody>
      </p:sp>
      <p:sp>
        <p:nvSpPr>
          <p:cNvPr id="5" name="Content Placeholder 19"/>
          <p:cNvSpPr>
            <a:spLocks noGrp="1"/>
          </p:cNvSpPr>
          <p:nvPr>
            <p:ph idx="1"/>
          </p:nvPr>
        </p:nvSpPr>
        <p:spPr>
          <a:xfrm>
            <a:off x="765443" y="1713986"/>
            <a:ext cx="3599264" cy="2971732"/>
          </a:xfrm>
        </p:spPr>
        <p:txBody>
          <a:bodyPr/>
          <a:lstStyle/>
          <a:p>
            <a:r>
              <a:rPr lang="en-US" dirty="0"/>
              <a:t>Bulleted Paragraph</a:t>
            </a:r>
          </a:p>
          <a:p>
            <a:pPr lvl="1"/>
            <a:r>
              <a:rPr lang="en-US" dirty="0"/>
              <a:t>Bulleted Paragraph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21374-552F-4A2F-A7B4-0DDE488C1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93" y="1619792"/>
            <a:ext cx="3599264" cy="458417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6EE412-3CDE-4334-B97A-117BEE97FC4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p-Cresol degradation under direct sunlight for four hours</a:t>
            </a:r>
          </a:p>
          <a:p>
            <a:pPr lvl="1"/>
            <a:r>
              <a:rPr lang="en-US" dirty="0"/>
              <a:t>Components:</a:t>
            </a:r>
          </a:p>
          <a:p>
            <a:pPr lvl="2"/>
            <a:r>
              <a:rPr lang="en-US" dirty="0"/>
              <a:t>Sunlight</a:t>
            </a:r>
          </a:p>
          <a:p>
            <a:pPr lvl="2"/>
            <a:r>
              <a:rPr lang="en-US" dirty="0"/>
              <a:t>Wastewater</a:t>
            </a:r>
          </a:p>
          <a:p>
            <a:pPr lvl="2"/>
            <a:r>
              <a:rPr lang="en-US" dirty="0"/>
              <a:t>Oxygen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EED805-1D20-4DB1-A06A-42FACF7EB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120" y="3794878"/>
            <a:ext cx="2965265" cy="2965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C4B64-7D1D-46FD-9956-89A2728EB8AA}"/>
              </a:ext>
            </a:extLst>
          </p:cNvPr>
          <p:cNvSpPr txBox="1"/>
          <p:nvPr/>
        </p:nvSpPr>
        <p:spPr>
          <a:xfrm>
            <a:off x="8005719" y="6394866"/>
            <a:ext cx="1400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p-Cresol</a:t>
            </a:r>
          </a:p>
        </p:txBody>
      </p:sp>
    </p:spTree>
    <p:extLst>
      <p:ext uri="{BB962C8B-B14F-4D97-AF65-F5344CB8AC3E}">
        <p14:creationId xmlns:p14="http://schemas.microsoft.com/office/powerpoint/2010/main" val="332696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8B05CC-A86B-4E5E-8242-0B156DD51E38}"/>
              </a:ext>
            </a:extLst>
          </p:cNvPr>
          <p:cNvGrpSpPr/>
          <p:nvPr/>
        </p:nvGrpSpPr>
        <p:grpSpPr>
          <a:xfrm>
            <a:off x="1695182" y="372185"/>
            <a:ext cx="5752618" cy="6113630"/>
            <a:chOff x="751966" y="734791"/>
            <a:chExt cx="4874038" cy="56413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616F71-1BFE-471D-852C-6FDB9C627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975"/>
            <a:stretch/>
          </p:blipFill>
          <p:spPr>
            <a:xfrm>
              <a:off x="918539" y="883775"/>
              <a:ext cx="1458574" cy="35696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70E8366-0136-4991-97EE-6C8B3DF4F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002"/>
            <a:stretch/>
          </p:blipFill>
          <p:spPr>
            <a:xfrm>
              <a:off x="3325787" y="734791"/>
              <a:ext cx="1779293" cy="38490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192065C-48EC-4D0E-AE62-524818F8E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966" y="4583846"/>
              <a:ext cx="4874038" cy="1792274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705A02-493D-4B5E-8E4E-BB0835BD90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3177" y="3705226"/>
              <a:ext cx="644649" cy="14387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C83C556-B543-415B-A1A2-0753123A9E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47825" y="3705226"/>
              <a:ext cx="3075447" cy="14387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</a:t>
            </a:r>
          </a:p>
        </p:txBody>
      </p:sp>
    </p:spTree>
    <p:extLst>
      <p:ext uri="{BB962C8B-B14F-4D97-AF65-F5344CB8AC3E}">
        <p14:creationId xmlns:p14="http://schemas.microsoft.com/office/powerpoint/2010/main" val="15134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747" y="-375136"/>
            <a:ext cx="9099190" cy="1103313"/>
          </a:xfrm>
        </p:spPr>
        <p:txBody>
          <a:bodyPr/>
          <a:lstStyle/>
          <a:p>
            <a:r>
              <a:rPr lang="en-US" dirty="0"/>
              <a:t>Results: Experimental Model (p-Cresol and Methylene Blue)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449997-51FE-43D6-AEB9-743133BCB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7"/>
          <a:stretch/>
        </p:blipFill>
        <p:spPr>
          <a:xfrm>
            <a:off x="160557" y="406484"/>
            <a:ext cx="3463003" cy="2559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C86CA0-0F0A-4743-8236-DDE695993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30"/>
          <a:stretch/>
        </p:blipFill>
        <p:spPr>
          <a:xfrm>
            <a:off x="5052742" y="2336089"/>
            <a:ext cx="2827901" cy="2022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DC01CF-11D7-456D-A65F-FB6C38AF71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61"/>
          <a:stretch/>
        </p:blipFill>
        <p:spPr>
          <a:xfrm>
            <a:off x="142257" y="3400413"/>
            <a:ext cx="3481303" cy="25634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A6A9BB-98B1-457B-B36A-C9C417148636}"/>
              </a:ext>
            </a:extLst>
          </p:cNvPr>
          <p:cNvSpPr txBox="1"/>
          <p:nvPr/>
        </p:nvSpPr>
        <p:spPr>
          <a:xfrm>
            <a:off x="5052742" y="4358399"/>
            <a:ext cx="2089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DI Water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30 minutes – 650nm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5% degradation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E73529-086B-4E2D-A7F0-0484A2019078}"/>
              </a:ext>
            </a:extLst>
          </p:cNvPr>
          <p:cNvSpPr txBox="1"/>
          <p:nvPr/>
        </p:nvSpPr>
        <p:spPr>
          <a:xfrm>
            <a:off x="142257" y="6051705"/>
            <a:ext cx="2089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DI Water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30 minutes – 365nm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6.5% degradation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4A659D-62E6-40AC-B869-19671ABC4569}"/>
              </a:ext>
            </a:extLst>
          </p:cNvPr>
          <p:cNvSpPr txBox="1"/>
          <p:nvPr/>
        </p:nvSpPr>
        <p:spPr>
          <a:xfrm>
            <a:off x="3623561" y="1076238"/>
            <a:ext cx="2089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DI Water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30 minutes – Dark Control</a:t>
            </a:r>
          </a:p>
        </p:txBody>
      </p:sp>
      <p:sp>
        <p:nvSpPr>
          <p:cNvPr id="4" name="Oval 3"/>
          <p:cNvSpPr/>
          <p:nvPr/>
        </p:nvSpPr>
        <p:spPr>
          <a:xfrm>
            <a:off x="553915" y="1814902"/>
            <a:ext cx="993531" cy="737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4" y="-62146"/>
            <a:ext cx="8226197" cy="1103313"/>
          </a:xfrm>
        </p:spPr>
        <p:txBody>
          <a:bodyPr/>
          <a:lstStyle/>
          <a:p>
            <a:r>
              <a:rPr lang="en-US" dirty="0"/>
              <a:t>Results: Effectiveness of specific wavelength exposure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D06A4-43EA-475E-ADA4-74EFFD8E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450" y="3968317"/>
            <a:ext cx="3950550" cy="2700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F1A57-3656-4479-9F00-22A1464AC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67" y="1289118"/>
            <a:ext cx="5357826" cy="3013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256" y="4663440"/>
            <a:ext cx="538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p-Cresol degradation under 365nm and 650nm LEDs</a:t>
            </a:r>
          </a:p>
        </p:txBody>
      </p:sp>
    </p:spTree>
    <p:extLst>
      <p:ext uri="{BB962C8B-B14F-4D97-AF65-F5344CB8AC3E}">
        <p14:creationId xmlns:p14="http://schemas.microsoft.com/office/powerpoint/2010/main" val="179165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19"/>
          <p:cNvSpPr>
            <a:spLocks noGrp="1"/>
          </p:cNvSpPr>
          <p:nvPr>
            <p:ph idx="1"/>
          </p:nvPr>
        </p:nvSpPr>
        <p:spPr>
          <a:xfrm>
            <a:off x="765443" y="1709475"/>
            <a:ext cx="7772400" cy="3040251"/>
          </a:xfrm>
        </p:spPr>
        <p:txBody>
          <a:bodyPr/>
          <a:lstStyle/>
          <a:p>
            <a:r>
              <a:rPr lang="en-US" dirty="0"/>
              <a:t>Sunlight has the potential for wastewater reuse application</a:t>
            </a:r>
          </a:p>
          <a:p>
            <a:r>
              <a:rPr lang="en-US" dirty="0"/>
              <a:t>365nm and 650nm LED were capable of p-Cresol degradation upwards of 20% removal</a:t>
            </a:r>
          </a:p>
          <a:p>
            <a:r>
              <a:rPr lang="en-US" dirty="0"/>
              <a:t>Specific wavelengths of light could prove effective at precise contaminant removal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634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_tmplt_white_standard_4" id="{B80673B2-7A4B-2443-A029-6CE88C130AB0}" vid="{C92A21FF-1FD1-1141-B781-B81948CBD1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a_tmplt_white_standard_4" id="{B80673B2-7A4B-2443-A029-6CE88C130AB0}" vid="{30F824CC-1A3E-3F45-AFFF-34974DCADE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ua_tmplt_white_standard_4</Template>
  <TotalTime>4665</TotalTime>
  <Words>275</Words>
  <Application>Microsoft Office PowerPoint</Application>
  <PresentationFormat>On-screen Show (4:3)</PresentationFormat>
  <Paragraphs>66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Baskerville Old Face</vt:lpstr>
      <vt:lpstr>Calibri</vt:lpstr>
      <vt:lpstr>Calibri Light</vt:lpstr>
      <vt:lpstr>Verdana</vt:lpstr>
      <vt:lpstr>Custom Design</vt:lpstr>
      <vt:lpstr>Office Theme</vt:lpstr>
      <vt:lpstr>Removal of Trace Organics through Photolysis for Water Reuse</vt:lpstr>
      <vt:lpstr>Water Stress Levels by 2040</vt:lpstr>
      <vt:lpstr>Solution: Water Reuse</vt:lpstr>
      <vt:lpstr>Background: Natural Attenuation of Contaminants in the Effluent in the Santa Cruz River </vt:lpstr>
      <vt:lpstr>Background: Using sunlight to degrade organics in wastewater effluent </vt:lpstr>
      <vt:lpstr>Experimental Setup </vt:lpstr>
      <vt:lpstr>Results: Experimental Model (p-Cresol and Methylene Blue)</vt:lpstr>
      <vt:lpstr>Results: Effectiveness of specific wavelength exposure 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TEXT</dc:title>
  <dc:creator>Microsoft Office User</dc:creator>
  <cp:lastModifiedBy>Alec Nienhauser</cp:lastModifiedBy>
  <cp:revision>52</cp:revision>
  <dcterms:created xsi:type="dcterms:W3CDTF">2018-04-25T16:16:37Z</dcterms:created>
  <dcterms:modified xsi:type="dcterms:W3CDTF">2019-04-02T05:05:15Z</dcterms:modified>
</cp:coreProperties>
</file>